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bin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a.xml" ContentType="application/vnd.openxmlformats-officedocument.presentationml.slide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s/charts/chart1e.xml" ContentType="application/vnd.openxmlformats-officedocument.drawingml.chart+xml"/>
  <Override PartName="/ppt/slides/charts/chart1d.xml" ContentType="application/vnd.openxmlformats-officedocument.drawingml.chart+xml"/>
  <Override PartName="/ppt/slides/charts/chart1c.xml" ContentType="application/vnd.openxmlformats-officedocument.drawingml.chart+xml"/>
  <Override PartName="/ppt/slides/charts/chart1b.xml" ContentType="application/vnd.openxmlformats-officedocument.drawingml.chart+xml"/>
  <Override PartName="/ppt/slides/charts/chart2a.xml" ContentType="application/vnd.openxmlformats-officedocument.drawingml.chart+xml"/>
  <Override PartName="/ppt/slides/charts/chart24.xml" ContentType="application/vnd.openxmlformats-officedocument.drawingml.chart+xml"/>
  <Override PartName="/ppt/slides/charts/chart23.xml" ContentType="application/vnd.openxmlformats-officedocument.drawingml.chart+xml"/>
  <Override PartName="/ppt/slides/charts/chart22.xml" ContentType="application/vnd.openxmlformats-officedocument.drawingml.chart+xml"/>
  <Override PartName="/ppt/slides/charts/chart21.xml" ContentType="application/vnd.openxmlformats-officedocument.drawingml.chart+xml"/>
  <Override PartName="/ppt/slides/charts/chart29.xml" ContentType="application/vnd.openxmlformats-officedocument.drawingml.chart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Masters/theme/theme2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2.bin" ContentType="image/png"/>
  <Override PartName="/ppt/slides/slide9.xml" ContentType="application/vnd.openxmlformats-officedocument.presentationml.slide+xml"/>
  <Override PartName="/ppt/slides/charts/chart13.xml" ContentType="application/vnd.openxmlformats-officedocument.drawingml.chart+xml"/>
  <Override PartName="/ppt/media/image3.bin" ContentType="image/x-emf"/>
  <Override PartName="/ppt/media/image4.bin" ContentType="image/x-emf"/>
  <Override PartName="/ppt/slides/charts/chart1f.xml" ContentType="application/vnd.openxmlformats-officedocument.drawingml.chart+xml"/>
  <Override PartName="/ppt/slides/charts/chart15.xml" ContentType="application/vnd.openxmlformats-officedocument.drawingml.chart+xml"/>
  <Override PartName="/ppt/slides/charts/chart16.xml" ContentType="application/vnd.openxmlformats-officedocument.drawingml.chart+xml"/>
  <Override PartName="/ppt/slides/charts/chart17.xml" ContentType="application/vnd.openxmlformats-officedocument.drawingml.chart+xml"/>
  <Override PartName="/ppt/slides/charts/chart18.xml" ContentType="application/vnd.openxmlformats-officedocument.drawingml.chart+xml"/>
  <Override PartName="/ppt/slides/charts/chart19.xml" ContentType="application/vnd.openxmlformats-officedocument.drawingml.chart+xml"/>
  <Override PartName="/ppt/slides/charts/chart2b.xml" ContentType="application/vnd.openxmlformats-officedocument.drawingml.chart+xml"/>
</Types>
</file>

<file path=_rels/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3" Type="http://schemas.openxmlformats.org/package/2006/relationships/metadata/core-properties" Target="docProps/core.xml"/>
	<Relationship Id="rId1" Type="http://schemas.openxmlformats.org/officeDocument/2006/relationships/officeDocument" Target="ppt/presentation.xml"/>
</Relationships>
</file>

<file path=ppt/presentation.xml><?xml version="1.0" encoding="utf-8"?>
<p:presentation xmlns="http://schemas.openxmlformats.org/presentationml/2006/main"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saveSubsetFonts="1">
  <p:sldMasterIdLst>
    <p:sldMasterId id="2147483648" r:id="rId1"/>
    <p:sldMasterId id="2147483650" r:id="R4165693996c444ac"/>
  </p:sldMasterIdLst>
  <p:sldIdLst>
    <p:sldId id="264" r:id="R4eaade08d95d45fd"/>
    <p:sldId id="265" r:id="R0ed20510109e4d59"/>
    <p:sldId id="266" r:id="R1ba245d7d9ff44a0"/>
    <p:sldId id="267" r:id="Rb9ed91b294d142de"/>
    <p:sldId id="268" r:id="R65227bba4d22463b"/>
    <p:sldId id="269" r:id="R0cb5c0e5bb514d18"/>
    <p:sldId id="270" r:id="R60928bdc7a24420e"/>
    <p:sldId id="271" r:id="R6440e23e8b9c47c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tableStyles.xml><?xml version="1.0" encoding="utf-8"?>
<a:tblStyleLst xmlns:a="http://schemas.openxmlformats.org/drawingml/2006/main" def="{6E25E649-3F16-4E02-A733-19D2CDBF48F0}">
  <a:tblStyle styleId="{6E25E649-3F16-4E02-A733-19D2CDBF48F0}" styleName="Mellanmörkt format 3 - Dekorfär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_rels/presentation.xml.rels>&#65279;<?xml version="1.0" encoding="utf-8"?><Relationships xmlns="http://schemas.openxmlformats.org/package/2006/relationships"><Relationship Type="http://schemas.openxmlformats.org/officeDocument/2006/relationships/slideMaster" Target="slideMasters/slideMaster1.xml" Id="rId1" /><Relationship Type="http://schemas.openxmlformats.org/officeDocument/2006/relationships/slideMaster" Target="/ppt/slideMasters/slideMaster2.xml" Id="R4165693996c444ac" /><Relationship Type="http://schemas.openxmlformats.org/officeDocument/2006/relationships/theme" Target="/ppt/slideMasters/theme/theme2.xml" Id="R8e9d609a18f744d2" /><Relationship Type="http://schemas.openxmlformats.org/officeDocument/2006/relationships/slide" Target="/ppt/slides/slide9.xml" Id="R4eaade08d95d45fd" /><Relationship Type="http://schemas.openxmlformats.org/officeDocument/2006/relationships/slide" Target="/ppt/slides/slidea.xml" Id="R0ed20510109e4d59" /><Relationship Type="http://schemas.openxmlformats.org/officeDocument/2006/relationships/slide" Target="/ppt/slides/slideb.xml" Id="R1ba245d7d9ff44a0" /><Relationship Type="http://schemas.openxmlformats.org/officeDocument/2006/relationships/slide" Target="/ppt/slides/slidec.xml" Id="Rb9ed91b294d142de" /><Relationship Type="http://schemas.openxmlformats.org/officeDocument/2006/relationships/tableStyles" Target="/ppt/tableStyles.xml" Id="R6af5cc83912b4d22" /><Relationship Type="http://schemas.openxmlformats.org/officeDocument/2006/relationships/slide" Target="/ppt/slides/slided.xml" Id="R65227bba4d22463b" /><Relationship Type="http://schemas.openxmlformats.org/officeDocument/2006/relationships/slide" Target="/ppt/slides/slidee.xml" Id="R0cb5c0e5bb514d18" /><Relationship Type="http://schemas.openxmlformats.org/officeDocument/2006/relationships/slide" Target="/ppt/slides/slidef.xml" Id="R60928bdc7a24420e" /><Relationship Type="http://schemas.openxmlformats.org/officeDocument/2006/relationships/slide" Target="/ppt/slides/slide10.xml" Id="R6440e23e8b9c47c8" /></Relationships>
</file>

<file path=ppt/slideLayouts/_rels/slideLayout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" Type="http://schemas.openxmlformats.org/officeDocument/2006/relationships/slideMaster" Target="../slideMasters/slideMaster1.xml"/>
</Relationships>
</file>

<file path=ppt/slideLayouts/_rels/slideLayout2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45736e1002a94efb" /></Relationships>
</file>

<file path=ppt/slideLayouts/_rels/slideLayout3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911ec262fa71425b" /></Relationships>
</file>

<file path=ppt/slideLayouts/_rels/slideLayout4.xml.rels>&#65279;<?xml version="1.0" encoding="utf-8"?><Relationships xmlns="http://schemas.openxmlformats.org/package/2006/relationships"><Relationship Type="http://schemas.openxmlformats.org/officeDocument/2006/relationships/image" Target="/ppt/media/image.bin" Id="R0afff52eaa404505" /><Relationship Type="http://schemas.openxmlformats.org/officeDocument/2006/relationships/slideMaster" Target="/ppt/slideMasters/slideMaster2.xml" Id="R50953f94976541d5" /></Relationships>
</file>

<file path=ppt/slideLayouts/_rels/slideLayout5.xml.rels>&#65279;<?xml version="1.0" encoding="utf-8"?><Relationships xmlns="http://schemas.openxmlformats.org/package/2006/relationships"><Relationship Type="http://schemas.openxmlformats.org/officeDocument/2006/relationships/slideMaster" Target="/ppt/slideMasters/slideMaster2.xml" Id="R6f493503194f4f54" /></Relationships>
</file>

<file path=ppt/slideLayouts/slideLayout1.xml><?xml version="1.0" encoding="utf-8"?>
<p:sldLayout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 type="title" preserve="1">
  <p:cSld name="Empty slide">
    <p:spTree>
      <p:nvGrpSpPr>
        <p:cNvPr id="1" name=""/>
        <p:cNvGrpSpPr/>
        <p:nvPr/>
      </p:nvGrpSpPr>
      <p:grpSpPr/>
    </p:spTree>
  </p:cSld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698171"/>
            <a:ext cx="8651157" cy="441338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939845"/>
            <a:ext cx="7500120" cy="758326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/>
          <a:lstStyle>
            <a:lvl1pPr>
              <a:defRPr b="1" u="sng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13"/>
          </p:nvPr>
        </p:nvSpPr>
        <p:spPr>
          <a:xfrm>
            <a:off x="6615113" y="6321425"/>
            <a:ext cx="46037" cy="460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81814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641" y="11444"/>
            <a:ext cx="6816804" cy="800319"/>
          </a:xfrm>
        </p:spPr>
        <p:txBody>
          <a:bodyPr>
            <a:normAutofit/>
          </a:bodyPr>
          <a:lstStyle>
            <a:lvl1pPr>
              <a:defRPr sz="2800" b="1" u="sng"/>
            </a:lvl1pPr>
          </a:lstStyle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7586" y="1397479"/>
            <a:ext cx="4632384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86" y="2246280"/>
            <a:ext cx="4632384" cy="3878473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3487" y="1397479"/>
            <a:ext cx="4537495" cy="7634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3487" y="2246281"/>
            <a:ext cx="4537495" cy="387847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75066210"/>
      </p:ext>
    </p:extLst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1Center"/>
          <p:cNvSpPr>
            <a:spLocks noGrp="1"/>
          </p:cNvSpPr>
          <p:nvPr>
            <p:ph type="ctrTitle"/>
          </p:nvPr>
        </p:nvSpPr>
        <p:spPr>
          <a:xfrm>
            <a:off x="1174171" y="1434510"/>
            <a:ext cx="7667665" cy="1207699"/>
          </a:xfrm>
        </p:spPr>
        <p:txBody>
          <a:bodyPr anchor="ctr">
            <a:normAutofit/>
          </a:bodyPr>
          <a:lstStyle>
            <a:lvl1pPr algn="ctr">
              <a:defRPr sz="2800"/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Title2Center"/>
          <p:cNvSpPr>
            <a:spLocks noGrp="1"/>
          </p:cNvSpPr>
          <p:nvPr>
            <p:ph type="subTitle" idx="1"/>
          </p:nvPr>
        </p:nvSpPr>
        <p:spPr>
          <a:xfrm>
            <a:off x="1169109" y="3880608"/>
            <a:ext cx="7667665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chemeClr val="bg2">
                    <a:lumMod val="25000"/>
                  </a:schemeClr>
                </a:solidFill>
              </a:defRPr>
            </a:lvl1pPr>
            <a:lvl2pPr marL="457198" indent="0" algn="ctr">
              <a:buNone/>
              <a:defRPr sz="2000"/>
            </a:lvl2pPr>
            <a:lvl3pPr marL="914395" indent="0" algn="ctr">
              <a:buNone/>
              <a:defRPr sz="1800"/>
            </a:lvl3pPr>
            <a:lvl4pPr marL="1371592" indent="0" algn="ctr">
              <a:buNone/>
              <a:defRPr sz="1600"/>
            </a:lvl4pPr>
            <a:lvl5pPr marL="1828789" indent="0" algn="ctr">
              <a:buNone/>
              <a:defRPr sz="1600"/>
            </a:lvl5pPr>
            <a:lvl6pPr marL="2285987" indent="0" algn="ctr">
              <a:buNone/>
              <a:defRPr sz="1600"/>
            </a:lvl6pPr>
            <a:lvl7pPr marL="2743185" indent="0" algn="ctr">
              <a:buNone/>
              <a:defRPr sz="1600"/>
            </a:lvl7pPr>
            <a:lvl8pPr marL="3200381" indent="0" algn="ctr">
              <a:buNone/>
              <a:defRPr sz="1600"/>
            </a:lvl8pPr>
            <a:lvl9pPr marL="3657579" indent="0" algn="ctr">
              <a:buNone/>
              <a:defRPr sz="1600"/>
            </a:lvl9pPr>
          </a:lstStyle>
          <a:p>
            <a:r>
              <a:rPr lang="sv-SE" dirty="0"/>
              <a:t>Klicka om du vill redigera mall för underrubrikformat</a:t>
            </a:r>
          </a:p>
        </p:txBody>
      </p:sp>
      <p:sp>
        <p:nvSpPr>
          <p:cNvPr id="13" name="Rektangel 12"/>
          <p:cNvSpPr/>
          <p:nvPr userDrawn="1"/>
        </p:nvSpPr>
        <p:spPr>
          <a:xfrm>
            <a:off x="1002137" y="1009291"/>
            <a:ext cx="8039684" cy="4666890"/>
          </a:xfrm>
          <a:prstGeom prst="rect">
            <a:avLst/>
          </a:prstGeom>
          <a:noFill/>
          <a:ln w="28575">
            <a:solidFill>
              <a:srgbClr val="009B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0afff52eaa40450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087" y="184960"/>
            <a:ext cx="6544310" cy="450660"/>
          </a:xfrm>
          <a:prstGeom prst="rect">
            <a:avLst/>
          </a:prstGeom>
        </p:spPr>
      </p:pic>
      <p:sp>
        <p:nvSpPr>
          <p:cNvPr id="6" name="BodyContentTable"/>
          <p:cNvSpPr>
            <a:spLocks noGrp="1"/>
          </p:cNvSpPr>
          <p:nvPr>
            <p:ph type="body" sz="quarter" idx="10"/>
          </p:nvPr>
        </p:nvSpPr>
        <p:spPr>
          <a:xfrm>
            <a:off x="1168582" y="2806113"/>
            <a:ext cx="7667665" cy="948367"/>
          </a:xfrm>
        </p:spPr>
        <p:txBody>
          <a:bodyPr/>
          <a:lstStyle>
            <a:lvl1pPr marL="0" indent="0" algn="ctr">
              <a:buNone/>
              <a:defRPr/>
            </a:lvl1pPr>
            <a:lvl2pPr marL="457198" indent="0">
              <a:buNone/>
              <a:defRPr/>
            </a:lvl2pPr>
          </a:lstStyle>
          <a:p>
            <a:pPr lvl="0"/>
            <a:r>
              <a:rPr lang="sv-SE" dirty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248526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right"/>
          <p:cNvSpPr>
            <a:spLocks noGrp="1"/>
          </p:cNvSpPr>
          <p:nvPr>
            <p:ph type="ftr" sz="quarter" idx="10"/>
          </p:nvPr>
        </p:nvSpPr>
        <p:spPr>
          <a:xfrm>
            <a:off x="6331130" y="6321545"/>
            <a:ext cx="3459851" cy="503433"/>
          </a:xfrm>
        </p:spPr>
        <p:txBody>
          <a:bodyPr/>
          <a:lstStyle>
            <a:lvl1pPr algn="r">
              <a:defRPr sz="1000"/>
            </a:lvl1pPr>
          </a:lstStyle>
          <a:p>
            <a:endParaRPr lang="sv-SE" dirty="0"/>
          </a:p>
        </p:txBody>
      </p:sp>
      <p:sp>
        <p:nvSpPr>
          <p:cNvPr id="5" name="BodyContent"/>
          <p:cNvSpPr>
            <a:spLocks noGrp="1"/>
          </p:cNvSpPr>
          <p:nvPr>
            <p:ph type="chart" sz="quarter" idx="12"/>
          </p:nvPr>
        </p:nvSpPr>
        <p:spPr>
          <a:xfrm>
            <a:off x="1139824" y="1878952"/>
            <a:ext cx="8651157" cy="391885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sv-SE" dirty="0"/>
          </a:p>
        </p:txBody>
      </p:sp>
      <p:sp>
        <p:nvSpPr>
          <p:cNvPr id="7" name="Title2Center"/>
          <p:cNvSpPr>
            <a:spLocks noGrp="1"/>
          </p:cNvSpPr>
          <p:nvPr>
            <p:ph type="body" sz="quarter" idx="11"/>
          </p:nvPr>
        </p:nvSpPr>
        <p:spPr>
          <a:xfrm>
            <a:off x="1140027" y="809899"/>
            <a:ext cx="7500120" cy="748314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2" name="Title1Center"/>
          <p:cNvSpPr>
            <a:spLocks noGrp="1"/>
          </p:cNvSpPr>
          <p:nvPr>
            <p:ph type="title"/>
          </p:nvPr>
        </p:nvSpPr>
        <p:spPr>
          <a:xfrm>
            <a:off x="1140027" y="95220"/>
            <a:ext cx="7500120" cy="714678"/>
          </a:xfrm>
        </p:spPr>
        <p:txBody>
          <a:bodyPr>
            <a:normAutofit/>
          </a:bodyPr>
          <a:lstStyle>
            <a:lvl1pPr>
              <a:defRPr sz="2400" b="1" u="none">
                <a:latin typeface="+mn-lt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6" name="BodyFooter"/>
          <p:cNvSpPr>
            <a:spLocks noGrp="1"/>
          </p:cNvSpPr>
          <p:nvPr>
            <p:ph type="body" sz="quarter" idx="13" hasCustomPrompt="1"/>
          </p:nvPr>
        </p:nvSpPr>
        <p:spPr>
          <a:xfrm>
            <a:off x="1139825" y="5888038"/>
            <a:ext cx="5191125" cy="433387"/>
          </a:xfrm>
        </p:spPr>
        <p:txBody>
          <a:bodyPr>
            <a:normAutofit/>
          </a:bodyPr>
          <a:lstStyle>
            <a:lvl1pPr marL="0" indent="0">
              <a:buNone/>
              <a:defRPr sz="1100" i="1">
                <a:latin typeface="+mn-lt"/>
              </a:defRPr>
            </a:lvl1pPr>
            <a:lvl3pPr marL="914400" indent="0">
              <a:buNone/>
              <a:defRPr/>
            </a:lvl3pPr>
            <a:lvl4pPr marL="1371600" indent="0">
              <a:buNone/>
              <a:defRPr/>
            </a:lvl4pPr>
          </a:lstStyle>
          <a:p>
            <a:pPr lvl="0"/>
            <a:r>
              <a:rPr lang="sv-SE" dirty="0"/>
              <a:t>Nivå fyra</a:t>
            </a:r>
          </a:p>
        </p:txBody>
      </p:sp>
    </p:spTree>
    <p:extLst>
      <p:ext uri="{BB962C8B-B14F-4D97-AF65-F5344CB8AC3E}">
        <p14:creationId xmlns:p14="http://schemas.microsoft.com/office/powerpoint/2010/main" val="735603091"/>
      </p:ext>
    </p:extLst>
  </p:cSld>
  <p:clrMapOvr>
    <a:masterClrMapping/>
  </p:clrMapOvr>
</p:sldLayout>
</file>

<file path=ppt/slideMasters/_rels/slideMaster1.xml.rels><?xml version="1.0" encoding="UTF-8"?>
<Relationships xmlns="http://schemas.openxmlformats.org/package/2006/relationships" xmlns:a="http://schemas.openxmlformats.org/drawingml/2006/main" xmlns:adp="http://whatever" xmlns:p="http://schemas.openxmlformats.org/presentationml/2006/main" xmlns:xs="http://www.w3.org/2001/XMLSchema">
	<Relationship Id="rId12" Type="http://schemas.openxmlformats.org/officeDocument/2006/relationships/theme" Target="../theme/theme1.xml"/>
	<Relationship Id="rId1" Type="http://schemas.openxmlformats.org/officeDocument/2006/relationships/slideLayout" Target="../slideLayouts/slideLayout1.xml"/>
</Relationships>
</file>

<file path=ppt/slideMasters/_rels/slideMaster2.xml.rels>&#65279;<?xml version="1.0" encoding="utf-8"?><Relationships xmlns="http://schemas.openxmlformats.org/package/2006/relationships"><Relationship Type="http://schemas.openxmlformats.org/officeDocument/2006/relationships/theme" Target="/ppt/slideMasters/theme/theme2.xml" Id="Rea67585e5dd94390" /><Relationship Type="http://schemas.openxmlformats.org/officeDocument/2006/relationships/slideLayout" Target="/ppt/slideLayouts/slideLayout2.xml" Id="Rc38d3d552f0846b4" /><Relationship Type="http://schemas.openxmlformats.org/officeDocument/2006/relationships/slideLayout" Target="/ppt/slideLayouts/slideLayout3.xml" Id="R571437bd3b1446f2" /><Relationship Type="http://schemas.openxmlformats.org/officeDocument/2006/relationships/slideLayout" Target="/ppt/slideLayouts/slideLayout4.xml" Id="R52e7fe92681944b2" /><Relationship Type="http://schemas.openxmlformats.org/officeDocument/2006/relationships/slideLayout" Target="/ppt/slideLayouts/slideLayout5.xml" Id="R599c899dd0944f48" /><Relationship Type="http://schemas.openxmlformats.org/officeDocument/2006/relationships/image" Target="/ppt/media/image2.bin" Id="Rb7f46cdf4a724282" /><Relationship Type="http://schemas.openxmlformats.org/officeDocument/2006/relationships/image" Target="/ppt/media/image.bin" Id="Rf75eeb4cc0364e3f" /></Relationships>
</file>

<file path=ppt/slideMasters/slideMaster1.xml><?xml version="1.0" encoding="utf-8"?>
<p:sldMaster xmlns:a="http://schemas.openxmlformats.org/drawingml/2006/main" xmlns:adp="http://whatever" xmlns:p="http://schemas.openxmlformats.org/presentationml/2006/main" xmlns:r="http://schemas.openxmlformats.org/officeDocument/2006/relationships" xmlns:xs="http://www.w3.org/2001/XMLSchema">
  <p:cSld>
    <p:spTree>
      <p:nvGrpSpPr>
        <p:cNvPr id="1" nam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2941" y="60385"/>
            <a:ext cx="6797097" cy="1232290"/>
          </a:xfrm>
          <a:prstGeom prst="rect">
            <a:avLst/>
          </a:prstGeom>
        </p:spPr>
        <p:txBody>
          <a:bodyPr vert="horz" lIns="36000" tIns="36000" rIns="36000" bIns="36000" rtlCol="0" anchor="ctr">
            <a:normAutofit/>
          </a:bodyPr>
          <a:lstStyle/>
          <a:p>
            <a:r>
              <a:rPr lang="sv-SE" dirty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325563"/>
            <a:ext cx="9109943" cy="4781939"/>
          </a:xfrm>
          <a:prstGeom prst="rect">
            <a:avLst/>
          </a:prstGeom>
        </p:spPr>
        <p:txBody>
          <a:bodyPr vert="horz" lIns="36000" tIns="36000" rIns="36000" bIns="3600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95888" y="6321545"/>
            <a:ext cx="8195094" cy="50343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b7f46cdf4a724282"/>
          <a:stretch>
            <a:fillRect/>
          </a:stretch>
        </p:blipFill>
        <p:spPr>
          <a:xfrm>
            <a:off x="561917" y="6459855"/>
            <a:ext cx="908534" cy="365125"/>
          </a:xfrm>
          <a:prstGeom prst="rect">
            <a:avLst/>
          </a:prstGeom>
        </p:spPr>
      </p:pic>
      <p:sp>
        <p:nvSpPr>
          <p:cNvPr id="9" name="textruta 8"/>
          <p:cNvSpPr txBox="1"/>
          <p:nvPr userDrawn="1"/>
        </p:nvSpPr>
        <p:spPr>
          <a:xfrm>
            <a:off x="-18778" y="1"/>
            <a:ext cx="369332" cy="256656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sv-SE" sz="1200" dirty="0">
                <a:solidFill>
                  <a:srgbClr val="009BA4"/>
                </a:solidFill>
              </a:rPr>
              <a:t>Förskole-/familjedaghemsenkät </a:t>
            </a:r>
            <a:r>
              <a:rPr lang="sv-SE" sz="1200" baseline="0" dirty="0">
                <a:solidFill>
                  <a:srgbClr val="009BA4"/>
                </a:solidFill>
              </a:rPr>
              <a:t>2016</a:t>
            </a:r>
            <a:endParaRPr lang="sv-SE" sz="1200" dirty="0">
              <a:solidFill>
                <a:srgbClr val="009BA4"/>
              </a:solidFill>
            </a:endParaRP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 rotWithShape="1">
          <a:blip r:embed="Rf75eeb4cc0364e3f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408"/>
          <a:stretch/>
        </p:blipFill>
        <p:spPr>
          <a:xfrm>
            <a:off x="556087" y="184960"/>
            <a:ext cx="496854" cy="45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23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52e7fe92681944b2"/>
    <p:sldLayoutId id="2147483652" r:id="R571437bd3b1446f2"/>
    <p:sldLayoutId id="2147483651" r:id="Rc38d3d552f0846b4"/>
    <p:sldLayoutId id="2147483654" r:id="R599c899dd0944f4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theme/theme2.xml><?xml version="1.0" encoding="utf-8"?>
<a:theme xmlns:a="http://schemas.openxmlformats.org/drawingml/2006/main" name="Anpassad formgivning skol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slides/_rels/slide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2e8082689ea34a03" /><Relationship Type="http://schemas.openxmlformats.org/officeDocument/2006/relationships/chart" Target="/ppt/slides/charts/chart29.xml" Id="R6bebcfc04df44af0" /><Relationship Type="http://schemas.openxmlformats.org/officeDocument/2006/relationships/chart" Target="/ppt/slides/charts/chart2a.xml" Id="R0a9f98035c2b49f9" /><Relationship Type="http://schemas.openxmlformats.org/officeDocument/2006/relationships/chart" Target="/ppt/slides/charts/chart2b.xml" Id="Rf3c69d9beb044f5d" /></Relationships>
</file>

<file path=ppt/slides/_rels/slide9.xml.rels>&#65279;<?xml version="1.0" encoding="utf-8"?><Relationships xmlns="http://schemas.openxmlformats.org/package/2006/relationships"><Relationship Type="http://schemas.openxmlformats.org/officeDocument/2006/relationships/slideLayout" Target="/ppt/slideLayouts/slideLayout4.xml" Id="R941729e711e84874" /></Relationships>
</file>

<file path=ppt/slides/_rels/slidea.xml.rels>&#65279;<?xml version="1.0" encoding="utf-8"?><Relationships xmlns="http://schemas.openxmlformats.org/package/2006/relationships"><Relationship Type="http://schemas.openxmlformats.org/officeDocument/2006/relationships/slideLayout" Target="/ppt/slideLayouts/slideLayout2.xml" Id="Ra64b9d5cbcb3437b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chart" Target="/ppt/slides/charts/chart13.xml" Id="R981b31f394a840dc" /><Relationship Type="http://schemas.openxmlformats.org/officeDocument/2006/relationships/slideLayout" Target="/ppt/slideLayouts/slideLayout5.xml" Id="Rc5dbd26075714578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5.xml" Id="Rf235e99f4fad4042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image" Target="/ppt/media/image3.bin" Id="R7fabc3ddd7714cba" /><Relationship Type="http://schemas.openxmlformats.org/officeDocument/2006/relationships/image" Target="/ppt/media/image4.bin" Id="R7f9715be4c184148" /><Relationship Type="http://schemas.openxmlformats.org/officeDocument/2006/relationships/slideLayout" Target="/ppt/slideLayouts/slideLayout5.xml" Id="Rd310e81f110a4888" /><Relationship Type="http://schemas.openxmlformats.org/officeDocument/2006/relationships/chart" Target="/ppt/slides/charts/chart15.xml" Id="R42be48b1920e4bab" /><Relationship Type="http://schemas.openxmlformats.org/officeDocument/2006/relationships/chart" Target="/ppt/slides/charts/chart16.xml" Id="R3fa6bf9929ad4948" /><Relationship Type="http://schemas.openxmlformats.org/officeDocument/2006/relationships/chart" Target="/ppt/slides/charts/chart17.xml" Id="R1a766ec9ae4d4361" /><Relationship Type="http://schemas.openxmlformats.org/officeDocument/2006/relationships/chart" Target="/ppt/slides/charts/chart18.xml" Id="Rad861607dd9f4ca4" /><Relationship Type="http://schemas.openxmlformats.org/officeDocument/2006/relationships/chart" Target="/ppt/slides/charts/chart19.xml" Id="R507f44c45734464f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image" Target="/ppt/media/image3.bin" Id="Rcf457a0e4ce644e5" /><Relationship Type="http://schemas.openxmlformats.org/officeDocument/2006/relationships/image" Target="/ppt/media/image4.bin" Id="R76cb891f17624a0f" /><Relationship Type="http://schemas.openxmlformats.org/officeDocument/2006/relationships/slideLayout" Target="/ppt/slideLayouts/slideLayout5.xml" Id="Re920f4591e3e44de" /><Relationship Type="http://schemas.openxmlformats.org/officeDocument/2006/relationships/chart" Target="/ppt/slides/charts/chart1b.xml" Id="Re1fd90ce51bb4975" /><Relationship Type="http://schemas.openxmlformats.org/officeDocument/2006/relationships/chart" Target="/ppt/slides/charts/chart1c.xml" Id="Rdf5316ab7d964f8b" /><Relationship Type="http://schemas.openxmlformats.org/officeDocument/2006/relationships/chart" Target="/ppt/slides/charts/chart1d.xml" Id="R40d8f1502e474235" /><Relationship Type="http://schemas.openxmlformats.org/officeDocument/2006/relationships/chart" Target="/ppt/slides/charts/chart1e.xml" Id="R6960e0158f1d4fc4" /><Relationship Type="http://schemas.openxmlformats.org/officeDocument/2006/relationships/chart" Target="/ppt/slides/charts/chart1f.xml" Id="R3d78ca1cd1ab438b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image" Target="/ppt/media/image3.bin" Id="R146271a40d864d90" /><Relationship Type="http://schemas.openxmlformats.org/officeDocument/2006/relationships/image" Target="/ppt/media/image4.bin" Id="R03ffa1dfd69a40ce" /><Relationship Type="http://schemas.openxmlformats.org/officeDocument/2006/relationships/slideLayout" Target="/ppt/slideLayouts/slideLayout5.xml" Id="R10a70cf46cb940c6" /><Relationship Type="http://schemas.openxmlformats.org/officeDocument/2006/relationships/chart" Target="/ppt/slides/charts/chart21.xml" Id="R9259a95941db4850" /><Relationship Type="http://schemas.openxmlformats.org/officeDocument/2006/relationships/chart" Target="/ppt/slides/charts/chart22.xml" Id="R63066432c5a9438b" /><Relationship Type="http://schemas.openxmlformats.org/officeDocument/2006/relationships/chart" Target="/ppt/slides/charts/chart23.xml" Id="R5aa918eb72a44251" /><Relationship Type="http://schemas.openxmlformats.org/officeDocument/2006/relationships/chart" Target="/ppt/slides/charts/chart24.xml" Id="R5e351699fb0e4de9" /></Relationships>
</file>

<file path=ppt/slides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autoTitleDeleted val="1"/>
    <c:plotArea>
      <c:layout/>
      <c:barChart>
        <c:barDir val="bar"/>
        <c:grouping val="clustered"/>
        <c:varyColors val="1"/>
        <c:ser>
          <c:idx val="0"/>
          <c:order val="0"/>
          <c:tx>
            <c:v>Göteborg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5.680091</c:v>
              </c:pt>
              <c:pt idx="1">
                <c:v>5.159737</c:v>
              </c:pt>
              <c:pt idx="2">
                <c:v>5.537758</c:v>
              </c:pt>
              <c:pt idx="3">
                <c:v>5.402097</c:v>
              </c:pt>
              <c:pt idx="4">
                <c:v>5.574058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</c:ser>
        <c:ser>
          <c:idx val="1"/>
          <c:order val="1"/>
          <c:tx>
            <c:v>Örgryte-Härlanda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5.716820</c:v>
              </c:pt>
              <c:pt idx="1">
                <c:v>5.140007</c:v>
              </c:pt>
              <c:pt idx="2">
                <c:v>5.486177</c:v>
              </c:pt>
              <c:pt idx="3">
                <c:v>5.466325</c:v>
              </c:pt>
              <c:pt idx="4">
                <c:v>5.625988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3"/>
          <c:order val="3"/>
          <c:tx>
            <c:v>Skogshyddegatan 23 förskola</c:v>
          </c:tx>
          <c:spPr>
            <a:solidFill>
              <a:srgbClr val="f9b590"/>
            </a:solidFill>
            <a:ln>
              <a:solidFill>
                <a:srgbClr val="f9b590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5.884298</c:v>
              </c:pt>
              <c:pt idx="1">
                <c:v>5.313253</c:v>
              </c:pt>
              <c:pt idx="2">
                <c:v>5.862069</c:v>
              </c:pt>
              <c:pt idx="3">
                <c:v>5.847059</c:v>
              </c:pt>
              <c:pt idx="4">
                <c:v>5.258065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ser>
          <c:idx val="4"/>
          <c:order val="4"/>
          <c:tx>
            <c:v>Kotten</c:v>
          </c:tx>
          <c:spPr>
            <a:solidFill>
              <a:srgbClr val="b6b1d4"/>
            </a:solidFill>
            <a:ln>
              <a:solidFill>
                <a:srgbClr val="b6b1d4"/>
              </a:solidFill>
            </a:ln>
          </c:spPr>
          <c:invertIfNegative val="1"/>
          <c:dLbls>
            <c:numFmt sourceLinked="0" formatCode="0.0;0.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5"/>
              <c:pt idx="0">
                <c:v>TRYGGHET OCH GEMENSKAP</c:v>
              </c:pt>
              <c:pt idx="1">
                <c:v>INFORMATION OCH INFLYTANDE</c:v>
              </c:pt>
              <c:pt idx="2">
                <c:v>FÖRUTSÄTTNINGAR</c:v>
              </c:pt>
              <c:pt idx="3">
                <c:v>PEDAGOGIK</c:v>
              </c:pt>
              <c:pt idx="4">
                <c:v>KONTINUITET</c:v>
              </c:pt>
            </c:strLit>
          </c:cat>
          <c:val>
            <c:numLit>
              <c:formatCode>General</c:formatCode>
              <c:ptCount val="5"/>
              <c:pt idx="0">
                <c:v>5.500000</c:v>
              </c:pt>
              <c:pt idx="1">
                <c:v>5.160000</c:v>
              </c:pt>
              <c:pt idx="2">
                <c:v>5.120000</c:v>
              </c:pt>
              <c:pt idx="3">
                <c:v>5.481481</c:v>
              </c:pt>
              <c:pt idx="4">
                <c:v>5.111111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DDDDDD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8C77-4940-A04B-DA6D4581B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7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.0;0.0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legend>
      <c:legendPos val="t"/>
      <c:overlay val="0"/>
      <c:spPr>
        <a:noFill/>
      </c:spPr>
      <c:txPr>
        <a:bodyPr/>
        <a:lstStyle/>
        <a:p>
          <a:pPr>
            <a:defRPr sz="1000" spc="50"/>
          </a:pPr>
          <a:endParaRPr lang="sv-SE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slides/charts/chart15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Förskolan ska vara rolig, trygg och lärorik för alla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6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tar väl hand om mitt barn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7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Personalen ska ge föräldrar tydlig information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8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Föräldrar ska kunna vara med och påverka arbetet i fsk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9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möta personal som de känner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b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ingå i mindre och större grupper under delar av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c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ha inflytande på verksamhetens innehåll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d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lära sig hur man fungerar tillsammans i en grupp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e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känna glädjen av att lära sig och känna att de behövs i gruppen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1f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0.333333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ska kunna byta mellan olika aktiviteter under dagen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1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0.666667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språket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2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0.555556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har möjlighet att utveckla förståelse för matematik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3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1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0.222222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Barnen får möjlighet att utveckla förståelse för naturvetenskap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none"/>
        <c:minorTickMark val="none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4.xml><?xml version="1.0" encoding="utf-8"?>
<c:chartSpace xmlns:a="http://schemas.openxmlformats.org/drawingml/2006/main" xmlns:adp="http://whatever" xmlns:c="http://schemas.openxmlformats.org/drawingml/2006/chart" xmlns:p="http://schemas.openxmlformats.org/presentationml/2006/main" xmlns:r="http://schemas.openxmlformats.org/officeDocument/2006/relationships" xmlns:xs="http://www.w3.org/2001/XMLSchema">
  <c:lang val="en-GB"/>
  <c:chart>
    <c:autoTitleDeleted val="1"/>
    <c:plotArea>
      <c:layout>
        <c:manualLayout>
          <c:xMode val="edge"/>
          <c:yMode val="edge"/>
          <c:wMode val="factor"/>
          <c:hMode val="factor"/>
          <c:y val="0"/>
          <c:w val="1"/>
          <c:h val="0.2000"/>
        </c:manualLayout>
      </c:layout>
      <c:barChart>
        <c:barDir val="bar"/>
        <c:grouping val="percentStacked"/>
        <c:ser>
          <c:idx val="0"/>
          <c:order val="0"/>
          <c:tx>
            <c:v>1-OTILLRÄCKLIG</c:v>
          </c:tx>
          <c:spPr>
            <a:solidFill>
              <a:srgbClr val="cc2a36"/>
            </a:solidFill>
            <a:ln>
              <a:solidFill>
                <a:srgbClr val="cc2a36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1"/>
          <c:order val="1"/>
          <c:tx>
            <c:v>2</c:v>
          </c:tx>
          <c:spPr>
            <a:solidFill>
              <a:srgbClr val="eb6841"/>
            </a:solidFill>
            <a:ln>
              <a:solidFill>
                <a:srgbClr val="eb684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0.000000</c:v>
              </c:pt>
            </c:numLit>
          </c:val>
        </c:ser>
        <c:ser>
          <c:idx val="2"/>
          <c:order val="2"/>
          <c:tx>
            <c:v>3 - MINIMAL</c:v>
          </c:tx>
          <c:spPr>
            <a:solidFill>
              <a:srgbClr val="edc951"/>
            </a:solidFill>
            <a:ln>
              <a:solidFill>
                <a:srgbClr val="edc951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3"/>
          <c:order val="3"/>
          <c:tx>
            <c:v>4</c:v>
          </c:tx>
          <c:spPr>
            <a:solidFill>
              <a:srgbClr val="99d9df"/>
            </a:solidFill>
            <a:ln>
              <a:solidFill>
                <a:srgbClr val="99d9df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4"/>
          <c:order val="4"/>
          <c:tx>
            <c:v>5-GOD</c:v>
          </c:tx>
          <c:spPr>
            <a:solidFill>
              <a:srgbClr val="39a0ac"/>
            </a:solidFill>
            <a:ln>
              <a:solidFill>
                <a:srgbClr val="39a0ac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5"/>
          <c:order val="5"/>
          <c:tx>
            <c:v>6</c:v>
          </c:tx>
          <c:spPr>
            <a:solidFill>
              <a:srgbClr val="41eb68"/>
            </a:solidFill>
            <a:ln>
              <a:solidFill>
                <a:srgbClr val="41eb68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0.444444</c:v>
              </c:pt>
            </c:numLit>
          </c:val>
        </c:ser>
        <c:ser>
          <c:idx val="6"/>
          <c:order val="6"/>
          <c:tx>
            <c:v>7-UTMÄRKT</c:v>
          </c:tx>
          <c:spPr>
            <a:solidFill>
              <a:srgbClr val="278d3e"/>
            </a:solidFill>
            <a:ln>
              <a:solidFill>
                <a:srgbClr val="278d3e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ser>
          <c:idx val="7"/>
          <c:order val="7"/>
          <c:tx>
            <c:v>VET EJ</c:v>
          </c:tx>
          <c:spPr>
            <a:solidFill>
              <a:srgbClr val="dddddd"/>
            </a:solidFill>
            <a:ln>
              <a:solidFill>
                <a:srgbClr val="dddddd"/>
              </a:solidFill>
            </a:ln>
          </c:spPr>
          <c:dLbls>
            <c:numFmt sourceLinked="0" formatCode="0%;0%"/>
            <c:txPr>
              <a:bodyPr/>
              <a:p>
                <a:pPr>
                  <a:defRPr sz="800" spc="50">
                    <a:solidFill>
                      <a:schemeClr val="tx1"/>
                    </a:solidFill>
                  </a:defRPr>
                </a:pPr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1"/>
              <c:pt idx="0">
                <c:v>Flickor och pojkar har samma möjligheter</c:v>
              </c:pt>
            </c:strLit>
          </c:cat>
          <c:val>
            <c:numLit>
              <c:formatCode>General</c:formatCode>
              <c:ptCount val="1"/>
              <c:pt idx="0">
                <c:v>0.111111</c:v>
              </c:pt>
            </c:numLit>
          </c:val>
        </c:ser>
        <c:gapWidth val="162"/>
        <c:overlap val="100"/>
        <c:axId val="54877568"/>
        <c:axId val="46285952"/>
      </c:barChart>
      <c:catAx>
        <c:axId val="54877568"/>
        <c:scaling>
          <c:orientation val="maxMin"/>
        </c:scaling>
        <c:delete val="1"/>
        <c:axPos val="l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1000" spc="50"/>
            </a:pPr>
          </a:p>
        </c:txPr>
        <c:crossAx val="46285952"/>
        <c:crosses val="autoZero"/>
        <c:lblAlgn val="ctr"/>
        <c:lblOffset val="100"/>
        <c:noMultiLvlLbl val="0"/>
      </c:catAx>
      <c:valAx>
        <c:axId val="46285952"/>
        <c:scaling>
          <c:orientation val="minMax"/>
          <c:min val="0"/>
        </c:scaling>
        <c:delete val="0"/>
        <c:axPos val="b"/>
        <c:numFmt sourceLinked="0" formatCode="0%;0%"/>
        <c:majorTickMark val="cross"/>
        <c:minorTickMark val="out"/>
        <c:tickLblPos val="none"/>
        <c:spPr>
          <a:noFill/>
          <a:ln>
            <a:solidFill>
              <a:srgbClr val="DDDDDD"/>
            </a:solidFill>
          </a:ln>
        </c:spPr>
        <c:txPr>
          <a:bodyPr/>
          <a:p>
            <a:pPr>
              <a:defRPr sz="700" spc="50">
                <a:solidFill>
                  <a:schemeClr val="tx1">
                    <a:lumMod val="166234"/>
                  </a:schemeClr>
                </a:solidFill>
              </a:defRPr>
            </a:pPr>
          </a:p>
        </c:txPr>
        <c:crossAx val="54877568"/>
        <c:crosses val="max"/>
        <c:crossBetween val="between"/>
      </c:valAx>
      <c:spPr>
        <a:noFill/>
      </c:spPr>
    </c:plotArea>
    <c:plotVisOnly val="1"/>
  </c:chart>
  <c:spPr>
    <a:noFill/>
    <a:ln>
      <a:noFill/>
    </a:ln>
  </c:spPr>
  <c:printSettings>
    <c:headerFooter/>
    <c:pageMargins b="0.75" l="0.7" r="0.7" t="0.75" header="0.3" footer="0.3"/>
    <c:pageSetup/>
  </c:printSettings>
</c:chartSpace>
</file>

<file path=ppt/slides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födelseår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år föddes ditt barn?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4"/>
              <c:pt idx="0">
                <c:v>2014</c:v>
              </c:pt>
              <c:pt idx="1">
                <c:v>2013</c:v>
              </c:pt>
              <c:pt idx="2">
                <c:v>2012</c:v>
              </c:pt>
              <c:pt idx="3">
                <c:v>2011</c:v>
              </c:pt>
            </c:strLit>
          </c:cat>
          <c:val>
            <c:numLit>
              <c:formatCode>General</c:formatCode>
              <c:ptCount val="4"/>
              <c:pt idx="0">
                <c:v>0.333333</c:v>
              </c:pt>
              <c:pt idx="1">
                <c:v>0.333333</c:v>
              </c:pt>
              <c:pt idx="2">
                <c:v>0.111111</c:v>
              </c:pt>
              <c:pt idx="3">
                <c:v>0.222222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f9b590"/>
              </a:solidFill>
              <a:ln>
                <a:noFill/>
              </a:ln>
            </c:spPr>
          </c:dPt>
          <c:dPt>
            <c:idx val="2"/>
            <c:invertIfNegative val="0"/>
            <c:bubble3D val="0"/>
            <c:spPr>
              <a:solidFill>
                <a:srgbClr val="b6b1d4"/>
              </a:solidFill>
              <a:ln>
                <a:noFill/>
              </a:ln>
            </c:spPr>
          </c:dPt>
          <c:dPt>
            <c:idx val="3"/>
            <c:invertIfNegative val="0"/>
            <c:bubble3D val="0"/>
            <c:spPr>
              <a:solidFill>
                <a:srgbClr val="e58977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a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Barnets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Är barnet en flicka eller pojke?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Flicka</c:v>
              </c:pt>
              <c:pt idx="1">
                <c:v>Pojke</c:v>
              </c:pt>
            </c:strLit>
          </c:cat>
          <c:val>
            <c:numLit>
              <c:formatCode>General</c:formatCode>
              <c:ptCount val="2"/>
              <c:pt idx="0">
                <c:v>0.333333</c:v>
              </c:pt>
              <c:pt idx="1">
                <c:v>0.666667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charts/chart2b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sv-SE"/>
  <c:roundedCorners val="1"/>
  <c:style val="2"/>
  <c:chart>
    <c:title>
      <c:tx>
        <c:rich>
          <a:bodyPr/>
          <a:lstStyle/>
          <a:p>
            <a:pPr>
              <a:defRPr sz="1100" b="0" spc="50"/>
            </a:pPr>
            <a:r>
              <a:t>Respondentens kön</a:t>
            </a:r>
          </a:p>
        </c:rich>
      </c:tx>
      <c:layout/>
      <c:overlay val="0"/>
    </c:title>
    <c:plotArea>
      <c:layout/>
      <c:barChart>
        <c:barDir val="col"/>
        <c:grouping val="clustered"/>
        <c:varyColors val="1"/>
        <c:ser>
          <c:idx val="0"/>
          <c:order val="0"/>
          <c:tx>
            <c:v>Vilket är ditt kön?</c:v>
          </c:tx>
          <c:spPr>
            <a:solidFill>
              <a:srgbClr val="0099aa"/>
            </a:solidFill>
            <a:ln>
              <a:solidFill>
                <a:srgbClr val="0099aa"/>
              </a:solidFill>
            </a:ln>
          </c:spPr>
          <c:invertIfNegative val="1"/>
          <c:dLbls>
            <c:numFmt sourceLinked="0" formatCode="0%;0%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spc="50">
                    <a:latin typeface="Arial"/>
                  </a:defRPr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Lit>
              <c:ptCount val="2"/>
              <c:pt idx="0">
                <c:v>Kvinna</c:v>
              </c:pt>
              <c:pt idx="1">
                <c:v>Man</c:v>
              </c:pt>
            </c:strLit>
          </c:cat>
          <c:val>
            <c:numLit>
              <c:formatCode>General</c:formatCode>
              <c:ptCount val="2"/>
              <c:pt idx="0">
                <c:v>0.888889</c:v>
              </c:pt>
              <c:pt idx="1">
                <c:v>0.111111</c:v>
              </c:pt>
            </c:numLit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99AA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8C77-4940-A04B-DA6D4581BC03}"/>
            </c:ext>
          </c:extLst>
          <c:dPt>
            <c:idx val="0"/>
            <c:invertIfNegative val="0"/>
            <c:bubble3D val="0"/>
            <c:spPr>
              <a:solidFill>
                <a:srgbClr val="0099aa"/>
              </a:solidFill>
              <a:ln>
                <a:noFill/>
              </a:ln>
            </c:spPr>
          </c:dPt>
          <c:dPt>
            <c:idx val="1"/>
            <c:invertIfNegative val="0"/>
            <c:bubble3D val="0"/>
            <c:spPr>
              <a:solidFill>
                <a:srgbClr val="dddddd"/>
              </a:solidFill>
              <a:ln>
                <a:noFill/>
              </a:ln>
            </c:spPr>
          </c:dP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2"/>
        <c:axId val="54877568"/>
        <c:axId val="46285952"/>
      </c:barChart>
      <c:catAx>
        <c:axId val="548775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spPr>
          <a:noFill/>
          <a:ln>
            <a:solidFill>
              <a:srgbClr val="DDDDDD"/>
            </a:solidFill>
          </a:ln>
        </c:spPr>
        <c:txPr>
          <a:bodyPr/>
          <a:lstStyle/>
          <a:p>
            <a:pPr>
              <a:defRPr sz="1200" spc="50"/>
            </a:pPr>
            <a:endParaRPr lang="sv-SE"/>
          </a:p>
        </c:txPr>
        <c:crossAx val="46285952"/>
        <c:crosses val="autoZero"/>
        <c:auto val="1"/>
        <c:lblAlgn val="ctr"/>
        <c:lblOffset val="100"/>
        <c:noMultiLvlLbl val="0"/>
      </c:catAx>
      <c:valAx>
        <c:axId val="46285952"/>
        <c:scaling>
          <c:orientation val="minMax"/>
          <c:max val="1"/>
          <c:min val="0"/>
        </c:scaling>
        <c:delete val="0"/>
        <c:axPos val="b"/>
        <c:majorGridlines>
          <c:spPr>
            <a:ln>
              <a:solidFill>
                <a:srgbClr val="DDDDDD"/>
              </a:solidFill>
            </a:ln>
            <a:effectLst/>
          </c:spPr>
        </c:majorGridlines>
        <c:numFmt sourceLinked="0" formatCode="0%;0%"/>
        <c:majorTickMark val="out"/>
        <c:minorTickMark val="none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000" spc="50">
                <a:solidFill>
                  <a:schemeClr val="tx1">
                    <a:lumMod val="166234"/>
                  </a:schemeClr>
                </a:solidFill>
              </a:defRPr>
            </a:pPr>
            <a:endParaRPr lang="sv-SE"/>
          </a:p>
        </c:txPr>
        <c:crossAx val="54877568"/>
        <c:crosses val="max"/>
        <c:crossBetween val="between"/>
      </c:valAx>
      <c:spPr>
        <a:noFill/>
      </c:spPr>
    </c:plotArea>
    <c:plotVisOnly val="1"/>
    <c:dispBlanksAs val="zero"/>
    <c:showDLblsOverMax val="1"/>
  </c:chart>
  <c:spPr>
    <a:noFill/>
    <a:ln>
      <a:noFill/>
    </a:ln>
  </c:spPr>
</c:chartSpace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respondenterna</a:t>
              </a: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6bebcfc04df44af0"/>
            </a:graphicData>
          </a:graphic>
        </p:graphicFrame>
        <p:graphicFrame>
          <p:nvGraphicFramePr>
            <p:cNvPr id="5005" name="BodyContentTable"/>
            <p:cNvGraphicFramePr>
              <a:graphicFrameLocks/>
            </p:cNvGraphicFramePr>
            <p:nvPr/>
          </p:nvGraphicFramePr>
          <p:xfrm>
            <a:off x="354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0a9f98035c2b49f9"/>
            </a:graphicData>
          </a:graphic>
        </p:graphicFrame>
        <p:graphicFrame>
          <p:nvGraphicFramePr>
            <p:cNvPr id="5008" name="BodyContentTable"/>
            <p:cNvGraphicFramePr>
              <a:graphicFrameLocks/>
            </p:cNvGraphicFramePr>
            <p:nvPr/>
          </p:nvGraphicFramePr>
          <p:xfrm>
            <a:off x="6360000" y="1296000"/>
            <a:ext cx="2820000" cy="4356000"/>
          </p:xfrm>
          <a:graphic>
            <a:graphicData uri="http://schemas.openxmlformats.org/drawingml/2006/chart">
              <c:chart xmlns:c="http://schemas.openxmlformats.org/drawingml/2006/chart" r:id="Rf3c69d9beb044f5d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00" name="BodyContent"/>
          <p:cNvGrpSpPr/>
          <p:nvPr/>
        </p:nvGrpSpPr>
        <p:grpSpPr>
          <a:xfrm>
            <a:off x="1145931" y="4585070"/>
            <a:ext cx="8460000" cy="4356000"/>
            <a:chOff x="1044000" y="4680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1044000" y="4680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7812000">
                    <a:extLst>
                      <a:ext uri="{9D8B030D-6E8A-4147-A177-3AD203B41FA5}">
                        <a16:colId xmlns:a16="http://schemas.microsoft.com/office/drawing/2014/main" val="20000"/>
                      </a:ext>
                    </a:extLst>
                  </a:gridCol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  <a:r>
                          <a:rPr lang="en-GB" sz="1400" spc="50" noProof="1"/>
                          <a:t>Sammanfattande resultat</a:t>
                        </a:r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  <p:grpSp>
        <p:nvGrpSpPr>
          <p:cNvPr id="20" name="Title1"/>
          <p:cNvGrpSpPr/>
          <p:nvPr/>
        </p:nvGrpSpPr>
        <p:grpSpPr>
          <a:xfrm>
            <a:off x="1145931" y="2139370"/>
            <a:ext cx="7802126" cy="946730"/>
            <a:chOff x="349194" y="504000"/>
            <a:chExt cx="8370512" cy="3121259"/>
          </a:xfrm>
        </p:grpSpPr>
        <p:sp>
          <p:nvSpPr>
            <p:cNvPr id="21" name="Title1Center"/>
            <p:cNvSpPr txBox="1"/>
            <p:nvPr/>
          </p:nvSpPr>
          <p:spPr>
            <a:xfrm>
              <a:off x="349194" y="504000"/>
              <a:ext cx="8370512" cy="3121259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400" b="1" spc="50" noProof="1">
                  <a:solidFill>
                    <a:schemeClr val="tx2"/>
                  </a:solidFill>
                  <a:latin typeface="Arial"/>
                </a:rPr>
                <a:t>Regiongemensam enkät i förskola och familjedaghem 2016</a:t>
              </a: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1145931" y="3666394"/>
            <a:ext cx="7802126" cy="808892"/>
            <a:chOff x="666000" y="4407904"/>
            <a:chExt cx="7812000" cy="693208"/>
          </a:xfrm>
        </p:grpSpPr>
        <p:sp>
          <p:nvSpPr>
            <p:cNvPr id="31" name="Title2Center"/>
            <p:cNvSpPr txBox="1"/>
            <p:nvPr/>
          </p:nvSpPr>
          <p:spPr>
            <a:xfrm>
              <a:off x="666000" y="4407904"/>
              <a:ext cx="7812000" cy="693208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Avdelning </a:t>
              </a:r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Kotten</a:t>
              </a:r>
              <a:br/>
              <a:r>
                <a:rPr lang="en-GB" sz="2000" b="1" spc="50" noProof="1">
                  <a:solidFill>
                    <a:schemeClr val="tx2"/>
                  </a:solidFill>
                  <a:latin typeface="Arial"/>
                </a:rPr>
                <a:t>Skogshyddegatan 23 förskola</a:t>
              </a:r>
              <a:br>
                <a:rPr sz="2400" dirty="0">
                  <a:solidFill>
                    <a:schemeClr val="tx2"/>
                  </a:solidFill>
                </a:rPr>
              </a:br>
              <a:br>
                <a:rPr sz="2400" dirty="0">
                  <a:solidFill>
                    <a:schemeClr val="tx2"/>
                  </a:solidFill>
                </a:rPr>
              </a:br>
              <a:endParaRPr sz="2400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70" name="Footer"/>
          <p:cNvGrpSpPr/>
          <p:nvPr/>
        </p:nvGrpSpPr>
        <p:grpSpPr>
          <a:xfrm>
            <a:off x="108000" y="6372000"/>
            <a:ext cx="9684000" cy="396000"/>
            <a:chOff x="108000" y="6372000"/>
            <a:chExt cx="9684000" cy="396000"/>
          </a:xfrm>
        </p:grpSpPr>
        <p:sp>
          <p:nvSpPr>
            <p:cNvPr id="71" name="FooterCenter"/>
            <p:cNvSpPr txBox="1"/>
            <p:nvPr/>
          </p:nvSpPr>
          <p:spPr>
            <a:xfrm>
              <a:off y="6372000" x="108000"/>
              <a:ext cx="9684000" cy="396000"/>
            </a:xfrm>
            <a:prstGeom prst="rect">
              <a:avLst/>
            </a:prstGeom>
            <a:noFill/>
          </p:spPr>
          <p:txBody>
            <a:bodyPr vertOverflow="clip" wrap="square" rtlCol="0" anchor="b" bIns="0" rIns="0" tIns="0" lIns="0"/>
            <a:lstStyle/>
            <a:p>
              <a:pPr algn="ctr"/>
              <a:r>
                <a:rPr i="1" lang="en-GB" sz="1200" spc="50" noProof="1">
                  <a:solidFill>
                    <a:schemeClr val="tx1">
                      <a:lumMod val="249351"/>
                    </a:schemeClr>
                  </a:solidFill>
                </a:rPr>
                <a:t>kommunala verksamheter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77187813"/>
      </p:ext>
    </p:extLst>
  </p:cSld>
  <p:clrMapOvr>
    <a:masterClrMapping/>
  </p:clrMapOvr>
</p:sld>
</file>

<file path=ppt/slides/slidea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Om undersökningen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550606" y="935998"/>
            <a:ext cx="8815336" cy="5280075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För första gången görs en regiongemensam enkät i förskola/familjedaghem. Undersökningen innefattar samtliga medlemskommuner i GR. Undersökningen vänder sig till vårdnadshavare som har sitt barn i förskola/familjedaghem.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Metod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Vårdnadshavarna har bedömt sin förskola/familjedaghem på 14 områden hämtade från förskolans läroplan. Bedömningen görs på en sjugradig skala - där 1 betyder Otillräcklig och 7 betyder Utmärkt. Varje område har också beskrivningar av vad som ska vara uppfyllt för att t.ex. betyget Utmärkt ska ges.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Svaren har kunnat ges antingen i en webbenkät eller i en pappersenkät. Vårdnadshavare till samtliga barn i förskolan har fått en inbjudan att delta antingen via E-post eller via en inbjudan i barnets fack i skolan. Pappersenkät som påminnelse har även skickats hem till barnets bokföringsadress. Enkäten kunde besvaras mellan 7 november och 9 december 2016.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Resultat i denna rapport jämförs endast med kommunala verksamheter i Göteborgs stad.</a:t>
            </a:r>
            <a:br/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och beräkningar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Redovisning sker inledningsvis per frågeområde - där frågor som analytiskt hör ihop redovisas sammanslaget. Övriga redovisningar sker fråga för fråga.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Tre olika typer av resultatvärden redovisas i rapporten: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antal och andel som valt respektive svarsalternativ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andel positiva - sammanslagning av de två "bästa" svarsalternativen (6 och 7). 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- medelvärde - ett genomsnitt av alla svar per fråga. Personer som svarat Vet ej exkluderas från denna beräkning.</a:t>
            </a:r>
          </a:p>
        </p:txBody>
      </p:sp>
      <p:cxnSp>
        <p:nvCxnSpPr>
          <p:cNvPr id="5" name="Rak koppling 4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00" name="BodyContent"/>
          <p:cNvGrpSpPr/>
          <p:nvPr/>
        </p:nvGrpSpPr>
        <p:grpSpPr>
          <a:xfrm>
            <a:off x="720000" y="3135600"/>
            <a:ext cx="8460000" cy="4356000"/>
            <a:chOff x="720000" y="31356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31356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722693179"/>
      </p:ext>
    </p:extLst>
  </p:cSld>
  <p:clrMapOvr>
    <a:masterClrMapping/>
  </p:clrMapOvr>
</p:sld>
</file>

<file path=ppt/slides/slideb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Jämförelsevärde per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pPr algn="l"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Frågorna har slagits samman i fem frågeområden. Nedan visas medelvärdet för varje område.</a:t>
            </a:r>
            <a:br/>
            <a:r>
              <a:rPr lang="en-GB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Jämförelse görs mellan det egna värdet, förskolans och stadsdelens totalvärde samt det sammanslagna värdet för Göteborg i mätningen.</a:t>
            </a:r>
            <a:br>
              <a:rPr dirty="0"/>
            </a:br>
            <a:br>
              <a:rPr dirty="0"/>
            </a:br>
            <a:br>
              <a:rPr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60125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/>
              <a:br>
                <a:rPr sz="1400" dirty="0"/>
              </a:br>
              <a:endParaRPr sz="1400" dirty="0"/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514108"/>
            <a:ext cx="8460000" cy="896533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br/>
              <a:r>
                <a:rPr lang="en-GB" sz="1200" i="1" spc="50" noProof="1">
                  <a:solidFill>
                    <a:schemeClr val="tx1">
                      <a:lumMod val="166234"/>
                    </a:schemeClr>
                  </a:solidFill>
                </a:rPr>
                <a:t>Se nästa sida för beskrivning av vilka frågor som tillhör respektive frågeområde.</a:t>
              </a:r>
              <a:br>
                <a:rPr dirty="0"/>
              </a:br>
              <a:br>
                <a:rPr dirty="0"/>
              </a:br>
            </a:p>
          </p:txBody>
        </p:sp>
      </p:grpSp>
      <p:grpSp>
        <p:nvGrpSpPr>
          <p:cNvPr id="5000" name="BodyContent"/>
          <p:cNvGrpSpPr/>
          <p:nvPr/>
        </p:nvGrpSpPr>
        <p:grpSpPr>
          <a:xfrm>
            <a:off x="720000" y="1466101"/>
            <a:ext cx="8460000" cy="4048008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981b31f394a840dc"/>
            </a:graphicData>
          </a:graphic>
        </p:graphicFrame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336031"/>
      </p:ext>
    </p:extLst>
  </p:cSld>
  <p:clrMapOvr>
    <a:masterClrMapping/>
  </p:clrMapOvr>
</p:sld>
</file>

<file path=ppt/slides/slidec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Beskrivning av frågeområde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8"/>
            <a:ext cx="8644882" cy="920858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dirty="0"/>
              <a:t>Nedan visas vilka frågor som ingår i varje frågeområde</a:t>
            </a:r>
            <a:br/>
            <a:r>
              <a:rPr lang="sv-SE" sz="1400" spc="50" dirty="0"/>
              <a:t>Frågorna har analyserats med statistisk metod för att skapa grupper med frågor som hör ihop. Om värdet förändras på en av frågorna i gruppen så tenderar värdet att förändras åt samma håll på övriga frågor i gruppen.</a:t>
            </a:r>
          </a:p>
        </p:txBody>
      </p:sp>
      <p:grpSp>
        <p:nvGrpSpPr>
          <p:cNvPr id="70" name="Footer"/>
          <p:cNvGrpSpPr/>
          <p:nvPr/>
        </p:nvGrpSpPr>
        <p:grpSpPr>
          <a:xfrm>
            <a:off x="108000" y="6362168"/>
            <a:ext cx="9507948" cy="396000"/>
            <a:chOff x="108000" y="6362168"/>
            <a:chExt cx="9507948" cy="396000"/>
          </a:xfrm>
        </p:grpSpPr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Footer"/>
          <p:cNvGrpSpPr/>
          <p:nvPr/>
        </p:nvGrpSpPr>
        <p:grpSpPr>
          <a:xfrm>
            <a:off x="720000" y="5535561"/>
            <a:ext cx="8460000" cy="875081"/>
            <a:chOff x="720000" y="5570465"/>
            <a:chExt cx="8460000" cy="297535"/>
          </a:xfrm>
        </p:grpSpPr>
      </p:grp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3480335"/>
              </p:ext>
            </p:extLst>
          </p:nvPr>
        </p:nvGraphicFramePr>
        <p:xfrm>
          <a:off x="1763554" y="1801095"/>
          <a:ext cx="6378893" cy="4322613"/>
        </p:xfrm>
        <a:graphic>
          <a:graphicData uri="http://schemas.openxmlformats.org/drawingml/2006/table">
            <a:tbl>
              <a:tblPr bandRow="1">
                <a:tableStyleId>{6E25E649-3F16-4E02-A733-19D2CDBF48F0}</a:tableStyleId>
              </a:tblPr>
              <a:tblGrid>
                <a:gridCol w="6378893">
                  <a:extLst>
                    <a:ext uri="{9D8B030D-6E8A-4147-A177-3AD203B41FA5}">
                      <a16:colId xmlns:a16="http://schemas.microsoft.com/office/drawing/2014/main" val="3674647741"/>
                    </a:ext>
                  </a:extLst>
                </a:gridCol>
              </a:tblGrid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dirty="0">
                          <a:effectLst/>
                        </a:rPr>
                        <a:t>TRYGGHET OCH GEMENSKAP</a:t>
                      </a:r>
                      <a:endParaRPr lang="sv-SE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273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Förskolan ska vara rolig, trygg och lärorik för alla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356180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tar väl hand om mitt barn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64526660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känna glädjen av att lära sig och känna att de behövs i gruppen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8677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lära sig hur man fungerar tillsammans i en grupp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5252728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INFORMATION OCH INFLYTANDE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5020089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Personalen ska ge föräldrar tydlig information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56058582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Föräldrar ska kunna vara med och påverka arbetet i </a:t>
                      </a:r>
                      <a:r>
                        <a:rPr lang="sv-SE" sz="1100" u="none" strike="noStrike" dirty="0" err="1">
                          <a:effectLst/>
                        </a:rPr>
                        <a:t>fsk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2662794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ha inflytande på verksamhetens innehåll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0679021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FÖRUTSÄTTNINGAR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91342791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ingå i mindre och större grupper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1245485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kunna byta mellan olika aktiviteter under dagen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12445988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Flickor och pojkar har samma möjligheter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50949787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PEDAGOGIK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149102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språket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6070953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har möjlighet att utveckla förståelse för matematik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61035795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får möjlighet att utveckla förståelse för naturvetenskap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7354863"/>
                  </a:ext>
                </a:extLst>
              </a:tr>
              <a:tr h="276531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300" b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KONTINUITET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6947987"/>
                  </a:ext>
                </a:extLst>
              </a:tr>
              <a:tr h="209997">
                <a:tc>
                  <a:txBody>
                    <a:bodyPr/>
                    <a:lstStyle/>
                    <a:p>
                      <a:pPr algn="l" rtl="0" fontAlgn="ctr"/>
                      <a:r>
                        <a:rPr lang="sv-SE" sz="1100" u="none" strike="noStrike" dirty="0">
                          <a:effectLst/>
                        </a:rPr>
                        <a:t>  Barnen ska möta personal som de känner</a:t>
                      </a:r>
                      <a:endParaRPr lang="sv-S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34780400"/>
                  </a:ext>
                </a:extLst>
              </a:tr>
            </a:tbl>
          </a:graphicData>
        </a:graphic>
      </p:graphicFrame>
      <p:grpSp>
        <p:nvGrpSpPr>
          <p:cNvPr id="5000" name="BodyContent"/>
          <p:cNvGrpSpPr/>
          <p:nvPr/>
        </p:nvGrpSpPr>
        <p:grpSpPr>
          <a:xfrm>
            <a:off x="720000" y="1296000"/>
            <a:ext cx="8460000" cy="4356000"/>
            <a:chOff x="720000" y="1296000"/>
            <a:chExt cx="8460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460000" cy="4356000"/>
          </p:xfrm>
          <a:graphic>
            <a:graphicData uri="http://schemas.openxmlformats.org/drawingml/2006/table">
              <a:tbl>
                <a:tblPr>
</a:tblPr>
                <a:tblGrid>
                  <a:gridCol w="8460000"/>
                </a:tblGrid>
                <a:tr h="0">
                  <a:tc>
                    <a:txBody>
                      <a:bodyPr/>
                      <a:lstStyle/>
                      <a:p>
                        <a:pPr fontAlgn="ctr" algn="ctr"/>
                      </a:p>
                    </a:txBody>
                    <a:tcPr marL="0" marR="0" marT="0" marB="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</a:tbl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444235541"/>
      </p:ext>
    </p:extLst>
  </p:cSld>
  <p:clrMapOvr>
    <a:masterClrMapping/>
  </p:clrMapOvr>
</p:sld>
</file>

<file path=ppt/slides/slided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Förskolan ska vara rolig, trygg och lärorik för alla barn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tar väl hand om mitt barn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Personalen ska ge föräldrar tydlig information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Föräldrar ska kunna vara med och påverka arbetet i fsk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möta personal som de känner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2be48b1920e4bab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3fa6bf9929ad4948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1a766ec9ae4d436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ad861607dd9f4ca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07f44c45734464f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7fabc3ddd7714cba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f9715be4c184148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4.9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6.1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5.5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ingå i mindre och större grupper under delar av dagen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ha inflytande på verksamhetens innehåll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lära sig hur man fungerar tillsammans i en grupp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känna glädjen av att lära sig och känna att de behövs i gruppen</a:t>
              </a:r>
            </a:p>
          </p:txBody>
        </p:sp>
        <p:sp>
          <p:nvSpPr>
            <p:cNvPr id="601" name="Cell_6_1_6_1"/>
            <p:cNvSpPr txBox="1"/>
            <p:nvPr/>
          </p:nvSpPr>
          <p:spPr>
            <a:xfrm>
              <a:off y="399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ska kunna byta mellan olika aktiviteter under dagen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e1fd90ce51bb4975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df5316ab7d964f8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40d8f1502e474235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960e0158f1d4fc4"/>
            </a:graphicData>
          </a:graphic>
        </p:graphicFrame>
        <p:graphicFrame>
          <p:nvGraphicFramePr>
            <p:cNvPr id="5006" name="Chart_6_2_6_3"/>
            <p:cNvGraphicFramePr>
              <a:graphicFrameLocks/>
            </p:cNvGraphicFramePr>
            <p:nvPr/>
          </p:nvGraphicFramePr>
          <p:xfrm>
            <a:off y="399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3d78ca1cd1ab438b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cf457a0e4ce644e5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76cb891f17624a0f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slides/slidef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Title1"/>
          <p:cNvGrpSpPr/>
          <p:nvPr/>
        </p:nvGrpSpPr>
        <p:grpSpPr>
          <a:xfrm>
            <a:off x="1268360" y="245806"/>
            <a:ext cx="7629834" cy="520092"/>
            <a:chOff x="108000" y="551301"/>
            <a:chExt cx="6046994" cy="417006"/>
          </a:xfrm>
        </p:grpSpPr>
        <p:sp>
          <p:nvSpPr>
            <p:cNvPr id="2" name="Title1Left"/>
            <p:cNvSpPr txBox="1"/>
            <p:nvPr/>
          </p:nvSpPr>
          <p:spPr>
            <a:xfrm>
              <a:off x="108000" y="551301"/>
              <a:ext cx="6046994" cy="417006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2600" b="1" noProof="1">
                  <a:solidFill>
                    <a:schemeClr val="tx2"/>
                  </a:solidFill>
                </a:rPr>
                <a:t>Resultat per fråga</a:t>
              </a:r>
            </a:p>
          </p:txBody>
        </p:sp>
      </p:grpSp>
      <p:sp>
        <p:nvSpPr>
          <p:cNvPr id="19" name="Title2Left"/>
          <p:cNvSpPr txBox="1"/>
          <p:nvPr/>
        </p:nvSpPr>
        <p:spPr>
          <a:xfrm>
            <a:off x="720000" y="765899"/>
            <a:ext cx="8645942" cy="828650"/>
          </a:xfrm>
          <a:prstGeom prst="rect">
            <a:avLst/>
          </a:prstGeom>
          <a:noFill/>
        </p:spPr>
        <p:txBody>
          <a:bodyPr vertOverflow="clip" wrap="square" lIns="0" tIns="0" rIns="0" bIns="0" rtlCol="0" anchor="t"/>
          <a:lstStyle/>
          <a:p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Här visas resultat per fråga, dvs andelen av alla svarande som valt respektive svarsalternativ. </a:t>
            </a:r>
            <a:br/>
            <a:r>
              <a:rPr lang="sv-SE" sz="1400" spc="50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I kolumnerna till höger visas frågans medelvärde för avdelningen både för i år och förra året, samt medelvärde för förskolan, för stadsdelen och för Göteborg.</a:t>
            </a:r>
            <a:endParaRPr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70" name="Footer"/>
          <p:cNvGrpSpPr/>
          <p:nvPr/>
        </p:nvGrpSpPr>
        <p:grpSpPr>
          <a:xfrm>
            <a:off x="108000" y="6372000"/>
            <a:ext cx="9507948" cy="396000"/>
            <a:chOff x="108000" y="6372000"/>
            <a:chExt cx="9507948" cy="396000"/>
          </a:xfrm>
        </p:grpSpPr>
        <p:sp>
          <p:nvSpPr>
            <p:cNvPr id="71" name="FooterRight"/>
            <p:cNvSpPr txBox="1"/>
            <p:nvPr/>
          </p:nvSpPr>
          <p:spPr>
            <a:xfrm>
              <a:off x="108000" y="6372000"/>
              <a:ext cx="9507948" cy="396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b"/>
            <a:lstStyle/>
            <a:p>
              <a:pPr algn="r"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Rapporten gäller avdelning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Kotten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 på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Skogshyddegatan 23 förskola</a:t>
              </a:r>
              <a:br/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och bygger på svar från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9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vårdnadshavare av 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16</a:t>
              </a:r>
              <a:r>
                <a:rPr lang="en-GB" sz="1050" spc="50" noProof="1">
                  <a:solidFill>
                    <a:schemeClr val="tx1">
                      <a:lumMod val="249351"/>
                    </a:schemeClr>
                  </a:solidFill>
                </a:rPr>
                <a:t> möjliga</a:t>
              </a:r>
              <a:br>
                <a:rPr sz="1400" dirty="0"/>
              </a:br>
            </a:p>
          </p:txBody>
        </p:sp>
      </p:grpSp>
      <p:grpSp>
        <p:nvGrpSpPr>
          <p:cNvPr id="30" name="Title2"/>
          <p:cNvGrpSpPr/>
          <p:nvPr/>
        </p:nvGrpSpPr>
        <p:grpSpPr>
          <a:xfrm>
            <a:off x="720000" y="936000"/>
            <a:ext cx="8460000" cy="360000"/>
            <a:chOff x="720000" y="936000"/>
            <a:chExt cx="8460000" cy="360000"/>
          </a:xfrm>
        </p:grpSpPr>
        <p:sp>
          <p:nvSpPr>
            <p:cNvPr id="31" name="Title2Center"/>
            <p:cNvSpPr txBox="1"/>
            <p:nvPr/>
          </p:nvSpPr>
          <p:spPr>
            <a:xfrm>
              <a:off x="3540000" y="936000"/>
              <a:ext cx="2820000" cy="360000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ctr"/>
              <a:r>
                <a:rPr lang="en-GB" sz="1200" b="1" spc="50" noProof="1">
                  <a:solidFill>
                    <a:schemeClr val="tx2">
                      <a:lumMod val="250980"/>
                    </a:schemeClr>
                  </a:solidFill>
                </a:rPr>
                <a:t>⋅</a:t>
              </a:r>
            </a:p>
          </p:txBody>
        </p:sp>
      </p:grpSp>
      <p:grpSp>
        <p:nvGrpSpPr>
          <p:cNvPr id="60" name="BodyFooter"/>
          <p:cNvGrpSpPr/>
          <p:nvPr/>
        </p:nvGrpSpPr>
        <p:grpSpPr>
          <a:xfrm>
            <a:off x="720000" y="5338618"/>
            <a:ext cx="8460000" cy="1072024"/>
            <a:chOff x="720000" y="5570465"/>
            <a:chExt cx="8460000" cy="297535"/>
          </a:xfrm>
        </p:grpSpPr>
        <p:sp>
          <p:nvSpPr>
            <p:cNvPr id="61" name="BodyFooterLeft"/>
            <p:cNvSpPr txBox="1"/>
            <p:nvPr/>
          </p:nvSpPr>
          <p:spPr>
            <a:xfrm>
              <a:off x="720000" y="5570465"/>
              <a:ext cx="8460000" cy="297535"/>
            </a:xfrm>
            <a:prstGeom prst="rect">
              <a:avLst/>
            </a:prstGeom>
            <a:noFill/>
          </p:spPr>
          <p:txBody>
            <a:bodyPr vertOverflow="clip" wrap="square" lIns="0" tIns="0" rIns="0" bIns="0" rtlCol="0" anchor="t"/>
            <a:lstStyle/>
            <a:p>
              <a:pPr algn="l"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Varje färgat fält motsvarar ett svarsalternativ. I fältet visas procentandelen av de svarande som har valt det svarsalternativet.</a:t>
              </a:r>
              <a:br/>
              <a:r>
                <a:rPr lang="en-GB" sz="1100" i="1" spc="50" noProof="1">
                  <a:solidFill>
                    <a:schemeClr val="tx1">
                      <a:lumMod val="166234"/>
                    </a:schemeClr>
                  </a:solidFill>
                </a:rPr>
                <a:t>I tabellen bredvid stapeldiagrammet redovisas medelvärde för varje fråga, det vill säga ett genomsnittsvärde för alla vårdnadshavares svar. Värdet kan enkelt jämföras med andra medelvärden. Medelvärdet kan i denna undersökning ligga mellan 1 och 7 och ju högre värde desto mer nöjda vårdnadshavare.</a:t>
              </a:r>
            </a:p>
          </p:txBody>
        </p:sp>
      </p:grpSp>
      <p:cxnSp>
        <p:nvCxnSpPr>
          <p:cNvPr id="13" name="Rak koppling 12"/>
          <p:cNvCxnSpPr/>
          <p:nvPr/>
        </p:nvCxnSpPr>
        <p:spPr>
          <a:xfrm>
            <a:off x="550606" y="6372000"/>
            <a:ext cx="9065342" cy="9146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BodyContent"/>
          <p:cNvGrpSpPr/>
          <p:nvPr/>
        </p:nvGrpSpPr>
        <p:grpSpPr>
          <a:xfrm>
            <a:off x="720000" y="1976007"/>
            <a:ext cx="8136000" cy="4356000"/>
            <a:chOff x="720000" y="1296000"/>
            <a:chExt cx="8136000" cy="4356000"/>
          </a:xfrm>
        </p:grpSpPr>
        <p:graphicFrame>
          <p:nvGraphicFramePr>
            <p:cNvPr id="5002" name="BodyContentTable"/>
            <p:cNvGraphicFramePr>
              <a:graphicFrameLocks/>
            </p:cNvGraphicFramePr>
            <p:nvPr/>
          </p:nvGraphicFramePr>
          <p:xfrm>
            <a:off x="720000" y="1296000"/>
            <a:ext cx="8136000" cy="4356000"/>
          </p:xfrm>
          <a:graphic>
            <a:graphicData uri="http://schemas.openxmlformats.org/drawingml/2006/table">
              <a:tbl>
                <a:tblPr>
</a:tblPr>
                <a:tblGrid>
                  <a:gridCol w="3060000"/>
                  <a:gridCol w="1440000"/>
                  <a:gridCol w="1440000"/>
                  <a:gridCol w="540000"/>
                  <a:gridCol w="540000"/>
                  <a:gridCol w="540000"/>
                  <a:gridCol w="540000"/>
                  <a:gridCol w="540000"/>
                </a:tblGrid>
                <!--columnGroups:-->
                <a:tr h="540000"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b" algn="r">
                          <a:defRPr spc="50"/>
                        </a:pPr>
                        <a:endParaRPr dirty="0" sz="800"/>
                      </a:p>
                    </a:txBody>
                    <a:tcPr anchor="b" marR="72000" marT="0" marB="0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6.2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5.9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5.6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noFill/>
                      </a:lnB>
                    </a:tcPr>
                  </a:tc>
                </a:tr>
                <!--columnGroups:-->
                <a:tr h="540000"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endParaRPr dirty="0" sz="900"/>
                      </a:p>
                    </a:txBody>
                    <a:tcPr anchor="ctr" marR="72000" marT="0" marB="0" horzOverflow="clip" marL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5.4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5.3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6.0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5.7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  <a:tc>
                    <a:txBody>
                      <a:bodyPr/>
                      <a:lstStyle/>
                      <a:p>
                        <a:pPr fontAlgn="ctr" algn="r">
                          <a:defRPr spc="50"/>
                        </a:pPr>
                        <a:r>
                          <a:rPr sz="900" lang="en-GB" spc="50" noProof="1"/>
                          <a:t>5.8</a:t>
                        </a:r>
                      </a:p>
                    </a:txBody>
                    <a:tcPr anchor="ctr" marT="0" marB="0" horzOverflow="clip" marL="72000" marR="72000">
                      <a:lnL>
                        <a:noFill/>
                      </a:lnL>
                      <a:lnR>
                        <a:noFill/>
                      </a:lnR>
                      <a:lnT>
                        <a:noFill/>
                      </a:lnT>
                      <a:lnB>
                        <a:solidFill>
                          <a:srgbClr val="DDDDDD"/>
                        </a:solidFill>
                        <a:prstDash val="solid"/>
                        <a:round/>
                        <a:headEnd w="med" len="med" type="none"/>
                        <a:tailEnd w="med" len="med" type="none"/>
                      </a:lnB>
                    </a:tcPr>
                  </a:tc>
                </a:tr>
              </a:tbl>
            </a:graphicData>
          </a:graphic>
        </p:graphicFrame>
        <p:sp>
          <p:nvSpPr>
            <p:cNvPr id="104" name="Cell_1_4_1_4"/>
            <p:cNvSpPr txBox="1"/>
            <p:nvPr/>
          </p:nvSpPr>
          <p:spPr>
            <a:xfrm>
              <a:off y="1296000" x="666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2016</a:t>
              </a:r>
            </a:p>
          </p:txBody>
        </p:sp>
        <p:sp>
          <p:nvSpPr>
            <p:cNvPr id="105" name="Cell_1_5_1_5"/>
            <p:cNvSpPr txBox="1"/>
            <p:nvPr/>
          </p:nvSpPr>
          <p:spPr>
            <a:xfrm>
              <a:off y="1296000" x="720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2015</a:t>
              </a:r>
            </a:p>
          </p:txBody>
        </p:sp>
        <p:sp>
          <p:nvSpPr>
            <p:cNvPr id="106" name="Cell_1_6_1_6"/>
            <p:cNvSpPr txBox="1"/>
            <p:nvPr/>
          </p:nvSpPr>
          <p:spPr>
            <a:xfrm>
              <a:off y="1296000" x="774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Skogshyddegatan 23 förskola</a:t>
              </a:r>
            </a:p>
          </p:txBody>
        </p:sp>
        <p:sp>
          <p:nvSpPr>
            <p:cNvPr id="107" name="Cell_1_7_1_7"/>
            <p:cNvSpPr txBox="1"/>
            <p:nvPr/>
          </p:nvSpPr>
          <p:spPr>
            <a:xfrm>
              <a:off y="1296000" x="828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Örgryte-Härlanda</a:t>
              </a:r>
            </a:p>
          </p:txBody>
        </p:sp>
        <p:sp>
          <p:nvSpPr>
            <p:cNvPr id="108" name="Cell_1_8_1_8"/>
            <p:cNvSpPr txBox="1"/>
            <p:nvPr/>
          </p:nvSpPr>
          <p:spPr>
            <a:xfrm>
              <a:off y="1296000" x="8820000"/>
              <a:ext cx="54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b" wrap="square" bIns="0" rIns="72000" tIns="0" lIns="0">
              <a:normAutofit/>
            </a:bodyPr>
            <a:lstStyle/>
            <a:p>
              <a:pPr fontAlgn="b" algn="r">
                <a:defRPr spc="50"/>
              </a:pPr>
              <a:r>
                <a:rPr sz="800" b="1" lang="en-GB" spc="50" noProof="1"/>
                <a:t>Göteborg</a:t>
              </a:r>
            </a:p>
          </p:txBody>
        </p:sp>
        <p:sp>
          <p:nvSpPr>
            <p:cNvPr id="201" name="Cell_2_1_2_1"/>
            <p:cNvSpPr txBox="1"/>
            <p:nvPr/>
          </p:nvSpPr>
          <p:spPr>
            <a:xfrm>
              <a:off y="183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språket</a:t>
              </a:r>
            </a:p>
          </p:txBody>
        </p:sp>
        <p:sp>
          <p:nvSpPr>
            <p:cNvPr id="301" name="Cell_3_1_3_1"/>
            <p:cNvSpPr txBox="1"/>
            <p:nvPr/>
          </p:nvSpPr>
          <p:spPr>
            <a:xfrm>
              <a:off y="237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har möjlighet att utveckla förståelse för matematik</a:t>
              </a:r>
            </a:p>
          </p:txBody>
        </p:sp>
        <p:sp>
          <p:nvSpPr>
            <p:cNvPr id="401" name="Cell_4_1_4_1"/>
            <p:cNvSpPr txBox="1"/>
            <p:nvPr/>
          </p:nvSpPr>
          <p:spPr>
            <a:xfrm>
              <a:off y="291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Barnen får möjlighet att utveckla förståelse för naturvetenskap</a:t>
              </a:r>
            </a:p>
          </p:txBody>
        </p:sp>
        <p:sp>
          <p:nvSpPr>
            <p:cNvPr id="501" name="Cell_5_1_5_1"/>
            <p:cNvSpPr txBox="1"/>
            <p:nvPr/>
          </p:nvSpPr>
          <p:spPr>
            <a:xfrm>
              <a:off y="3456000" x="720000"/>
              <a:ext cx="3060000" cy="540000"/>
            </a:xfrm>
            <a:prstGeom prst="rect">
              <a:avLst/>
            </a:prstGeom>
            <a:noFill/>
          </p:spPr>
          <p:style>
            <a:lnRef idx="0"/>
            <a:fillRef idx="0"/>
            <a:effectRef idx="0"/>
            <a:fontRef idx="minor"/>
          </p:style>
          <p:txBody>
            <a:bodyPr vertOverflow="clip" anchor="ctr" wrap="square" bIns="0" rIns="72000" tIns="0" lIns="0">
              <a:normAutofit/>
            </a:bodyPr>
            <a:lstStyle/>
            <a:p>
              <a:pPr fontAlgn="ctr" algn="r">
                <a:defRPr spc="50"/>
              </a:pPr>
              <a:r>
                <a:rPr sz="900" lang="en-GB" spc="50" noProof="1"/>
                <a:t>Flickor och pojkar har samma möjligheter</a:t>
              </a:r>
            </a:p>
          </p:txBody>
        </p:sp>
        <p:graphicFrame>
          <p:nvGraphicFramePr>
            <p:cNvPr id="5002" name="Chart_2_2_2_3"/>
            <p:cNvGraphicFramePr>
              <a:graphicFrameLocks/>
            </p:cNvGraphicFramePr>
            <p:nvPr/>
          </p:nvGraphicFramePr>
          <p:xfrm>
            <a:off y="183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9259a95941db4850"/>
            </a:graphicData>
          </a:graphic>
        </p:graphicFrame>
        <p:graphicFrame>
          <p:nvGraphicFramePr>
            <p:cNvPr id="5003" name="Chart_3_2_3_3"/>
            <p:cNvGraphicFramePr>
              <a:graphicFrameLocks/>
            </p:cNvGraphicFramePr>
            <p:nvPr/>
          </p:nvGraphicFramePr>
          <p:xfrm>
            <a:off y="237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63066432c5a9438b"/>
            </a:graphicData>
          </a:graphic>
        </p:graphicFrame>
        <p:graphicFrame>
          <p:nvGraphicFramePr>
            <p:cNvPr id="5004" name="Chart_4_2_4_3"/>
            <p:cNvGraphicFramePr>
              <a:graphicFrameLocks/>
            </p:cNvGraphicFramePr>
            <p:nvPr/>
          </p:nvGraphicFramePr>
          <p:xfrm>
            <a:off y="2916000" x="3780000"/>
            <a:ext cx="2880000" cy="540000"/>
          </p:xfrm>
          <a:graphic>
            <a:graphicData uri="http://schemas.openxmlformats.org/drawingml/2006/chart">
              <c:chart xmlns:c="http://schemas.openxmlformats.org/drawingml/2006/chart" r:id="R5aa918eb72a44251"/>
            </a:graphicData>
          </a:graphic>
        </p:graphicFrame>
        <p:graphicFrame>
          <p:nvGraphicFramePr>
            <p:cNvPr id="5005" name="Chart_5_2_5_3"/>
            <p:cNvGraphicFramePr>
              <a:graphicFrameLocks/>
            </p:cNvGraphicFramePr>
            <p:nvPr/>
          </p:nvGraphicFramePr>
          <p:xfrm>
            <a:off y="3456000" x="3780000"/>
            <a:ext cx="2880000" cy="2700000"/>
          </p:xfrm>
          <a:graphic>
            <a:graphicData uri="http://schemas.openxmlformats.org/drawingml/2006/chart">
              <c:chart xmlns:c="http://schemas.openxmlformats.org/drawingml/2006/chart" r:id="R5e351699fb0e4de9"/>
            </a:graphicData>
          </a:graphic>
        </p:graphicFrame>
      </p:grpSp>
      <p:grpSp>
        <p:nvGrpSpPr>
          <p:cNvPr id="12" name="Grupp 11"/>
          <p:cNvGrpSpPr/>
          <p:nvPr/>
        </p:nvGrpSpPr>
        <p:grpSpPr>
          <a:xfrm>
            <a:off x="3713020" y="1644568"/>
            <a:ext cx="2982979" cy="398954"/>
            <a:chOff x="3713020" y="1644568"/>
            <a:chExt cx="2982979" cy="398954"/>
          </a:xfrm>
        </p:grpSpPr>
        <p:pic>
          <p:nvPicPr>
            <p:cNvPr id="11" name="Bildobjekt 10"/>
            <p:cNvPicPr>
              <a:picLocks noChangeAspect="1"/>
            </p:cNvPicPr>
            <p:nvPr/>
          </p:nvPicPr>
          <p:blipFill>
            <a:blip r:embed="R146271a40d864d90"/>
            <a:stretch>
              <a:fillRect/>
            </a:stretch>
          </p:blipFill>
          <p:spPr>
            <a:xfrm>
              <a:off x="3713020" y="1644568"/>
              <a:ext cx="2637744" cy="196125"/>
            </a:xfrm>
            <a:prstGeom prst="rect">
              <a:avLst/>
            </a:prstGeom>
          </p:spPr>
        </p:pic>
        <p:pic>
          <p:nvPicPr>
            <p:cNvPr id="5" name="Bildobjekt 4"/>
            <p:cNvPicPr>
              <a:picLocks noChangeAspect="1"/>
            </p:cNvPicPr>
            <p:nvPr/>
          </p:nvPicPr>
          <p:blipFill>
            <a:blip r:embed="R03ffa1dfd69a40ce"/>
            <a:stretch>
              <a:fillRect/>
            </a:stretch>
          </p:blipFill>
          <p:spPr>
            <a:xfrm>
              <a:off x="3816002" y="1808699"/>
              <a:ext cx="2879997" cy="23482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90149021"/>
      </p:ext>
    </p:extLst>
  </p:cSld>
  <p:clrMapOvr>
    <a:masterClrMapping/>
  </p:clrMapOvr>
</p:sld>
</file>

<file path=ppt/theme/theme1.xml><?xml version="1.0" encoding="utf-8"?>
<a:theme xmlns:a="http://schemas.openxmlformats.org/drawingml/2006/main" xmlns:adp="http://whatever" xmlns:p="http://schemas.openxmlformats.org/presentationml/2006/main" xmlns:xs="http://www.w3.org/2001/XMLSchema" name="ADP Theme">
  <a:themeElements>
    <a:clrScheme name="ADPeter2014">
      <a:dk1>
        <a:srgbClr val="4D4D4D"/>
      </a:dk1>
      <a:lt1>
        <a:srgbClr val="FFFFFF"/>
      </a:lt1>
      <a:dk2>
        <a:srgbClr val="333333"/>
      </a:dk2>
      <a:lt2>
        <a:srgbClr val="EEECE1"/>
      </a:lt2>
      <a:accent1>
        <a:srgbClr val="71B6DA"/>
      </a:accent1>
      <a:accent2>
        <a:srgbClr val="DEA167"/>
      </a:accent2>
      <a:accent3>
        <a:srgbClr val="AAAA74"/>
      </a:accent3>
      <a:accent4>
        <a:srgbClr val="968D86"/>
      </a:accent4>
      <a:accent5>
        <a:srgbClr val="DF6C55"/>
      </a:accent5>
      <a:accent6>
        <a:srgbClr val="F79646"/>
      </a:accent6>
      <a:hlink>
        <a:srgbClr val="71B6DA"/>
      </a:hlink>
      <a:folHlink>
        <a:srgbClr val="968D86"/>
      </a:folHlink>
    </a:clrScheme>
    <a:fontScheme name="Office">
      <a:maj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" cap="flat" cmpd="sng" algn="ctr">
          <a:noFill/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a="http://schemas.openxmlformats.org/drawingml/2006/main" xmlns:adp="http://whatever" xmlns:c="http://schemas.openxmlformats.org/drawingml/2006/chart" xmlns:cp="http://schemas.openxmlformats.org/package/2006/metadata/core-properties" xmlns:dc="http://purl.org/dc/elements/1.1/" xmlns:dcmitype="http://purl.org/dc/dcmitype/" xmlns:dcterms="http://purl.org/dc/terms/" xmlns:xs="http://www.w3.org/2001/XMLSchema" xmlns:xsi="http://www.w3.org/2001/XMLSchema-instance">
  <dc:title>Report</dc:title>
  <dc:creator>ADP</dc:creator>
  <cp:lastModifiedBy>ADP</cp:lastModifiedBy>
  <cp:revision>1</cp:revision>
  <dcterms:created xsi:type="dcterms:W3CDTF">2017-02-01T10:49:04.373Z</dcterms:created>
  <dcterms:modified xsi:type="dcterms:W3CDTF">2017-02-01T10:49:04.373Z</dcterms:modified>
</cp:coreProperties>
</file>